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5"/>
  </p:notesMasterIdLst>
  <p:sldIdLst>
    <p:sldId id="256" r:id="rId5"/>
    <p:sldId id="257" r:id="rId6"/>
    <p:sldId id="305" r:id="rId7"/>
    <p:sldId id="286" r:id="rId8"/>
    <p:sldId id="283" r:id="rId9"/>
    <p:sldId id="287" r:id="rId10"/>
    <p:sldId id="285" r:id="rId11"/>
    <p:sldId id="288" r:id="rId12"/>
    <p:sldId id="290" r:id="rId13"/>
    <p:sldId id="284" r:id="rId14"/>
    <p:sldId id="307" r:id="rId15"/>
    <p:sldId id="295" r:id="rId16"/>
    <p:sldId id="294" r:id="rId17"/>
    <p:sldId id="293" r:id="rId18"/>
    <p:sldId id="297" r:id="rId19"/>
    <p:sldId id="301" r:id="rId20"/>
    <p:sldId id="304" r:id="rId21"/>
    <p:sldId id="299" r:id="rId22"/>
    <p:sldId id="306" r:id="rId23"/>
    <p:sldId id="281" r:id="rId2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8" autoAdjust="0"/>
    <p:restoredTop sz="83297" autoAdjust="0"/>
  </p:normalViewPr>
  <p:slideViewPr>
    <p:cSldViewPr snapToGrid="0" snapToObjects="1">
      <p:cViewPr varScale="1">
        <p:scale>
          <a:sx n="116" d="100"/>
          <a:sy n="116" d="100"/>
        </p:scale>
        <p:origin x="14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4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[Refit the text</a:t>
            </a:r>
            <a:r>
              <a:rPr lang="en-US" baseline="0" dirty="0"/>
              <a:t> boxes by selecting and right-clicking the box. Select “Format Shape</a:t>
            </a:r>
            <a:r>
              <a:rPr lang="is-IS" baseline="0" dirty="0"/>
              <a:t>…” Under “Text Box”, deselect and reselect “Wrap text in shape”</a:t>
            </a:r>
            <a:r>
              <a:rPr lang="en-US" dirty="0"/>
              <a:t>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[Change background color with Format &gt;</a:t>
            </a:r>
            <a:r>
              <a:rPr lang="en-US" baseline="0" dirty="0"/>
              <a:t> Slide Background... 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802" y="1214473"/>
            <a:ext cx="5391655" cy="277576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4275981"/>
            <a:ext cx="5391654" cy="17526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6" y="6048045"/>
            <a:ext cx="5392737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791972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25"/>
            <a:ext cx="8229600" cy="1143000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8964"/>
            <a:ext cx="4038600" cy="39172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8964"/>
            <a:ext cx="4038600" cy="39172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2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2797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2561"/>
            <a:ext cx="4040188" cy="332360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2162797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802561"/>
            <a:ext cx="4041775" cy="332360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40" y="2005384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802" y="1214473"/>
            <a:ext cx="5391655" cy="277576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4275981"/>
            <a:ext cx="5391654" cy="17526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6" y="6048045"/>
            <a:ext cx="5392737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4" y="2"/>
            <a:ext cx="2627485" cy="1942825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4" y="2252157"/>
            <a:ext cx="2627485" cy="384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6" y="0"/>
            <a:ext cx="5259387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7" y="2"/>
            <a:ext cx="2627485" cy="1942825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7" y="2252157"/>
            <a:ext cx="2627485" cy="384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5259387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799828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791972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2448075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3140117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799825"/>
            <a:ext cx="648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2252157"/>
            <a:ext cx="6480000" cy="38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9" name="Picture 8" descr="MAU.pd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62" y="6174633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9314" y="1194138"/>
            <a:ext cx="5391655" cy="2775761"/>
          </a:xfrm>
        </p:spPr>
        <p:txBody>
          <a:bodyPr/>
          <a:lstStyle/>
          <a:p>
            <a:r>
              <a:rPr lang="sv-SE" sz="3200" noProof="0" dirty="0"/>
              <a:t>Socialpedagogik – metoder inom funktions-hinderområdet</a:t>
            </a:r>
            <a:r>
              <a:rPr lang="sv-SE" sz="3200" dirty="0"/>
              <a:t>. </a:t>
            </a:r>
            <a:br>
              <a:rPr lang="sv-SE" sz="3200" dirty="0"/>
            </a:br>
            <a:r>
              <a:rPr lang="sv-SE" sz="3200" dirty="0"/>
              <a:t>En tolkning och andra möjligheter? </a:t>
            </a:r>
            <a:endParaRPr lang="sv-SE" sz="3200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noProof="0" dirty="0"/>
              <a:t>Ingrid Runesson, Lektor i socialt arbete med inriktning </a:t>
            </a:r>
            <a:r>
              <a:rPr lang="sv-SE" dirty="0"/>
              <a:t>Handikapp- och rehabiliteringsvetenskap</a:t>
            </a:r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>
                <a:solidFill>
                  <a:schemeClr val="bg2">
                    <a:lumMod val="75000"/>
                  </a:schemeClr>
                </a:solidFill>
              </a:rPr>
              <a:t>Ingrid Runesson 2018-04- 20 </a:t>
            </a:r>
          </a:p>
        </p:txBody>
      </p:sp>
      <p:pic>
        <p:nvPicPr>
          <p:cNvPr id="7" name="Picture Placeholder 2" descr="1200x11080_4.jpg">
            <a:extLst>
              <a:ext uri="{FF2B5EF4-FFF2-40B4-BE49-F238E27FC236}">
                <a16:creationId xmlns:a16="http://schemas.microsoft.com/office/drawing/2014/main" xmlns="" id="{8C20BA4C-BB80-4418-B5D0-A7CC0BBCF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r="4196"/>
          <a:stretch/>
        </p:blipFill>
        <p:spPr>
          <a:xfrm>
            <a:off x="6400800" y="14005"/>
            <a:ext cx="257351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8DB3397-893A-4DBD-AF46-A109BE5E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7" y="799825"/>
            <a:ext cx="7451273" cy="1143000"/>
          </a:xfrm>
        </p:spPr>
        <p:txBody>
          <a:bodyPr/>
          <a:lstStyle/>
          <a:p>
            <a:r>
              <a:rPr lang="sv-SE" dirty="0"/>
              <a:t>Universitetets</a:t>
            </a:r>
            <a:br>
              <a:rPr lang="sv-SE" dirty="0"/>
            </a:br>
            <a:r>
              <a:rPr lang="sv-SE" dirty="0"/>
              <a:t>bild - nu</a:t>
            </a:r>
          </a:p>
        </p:txBody>
      </p:sp>
      <p:pic>
        <p:nvPicPr>
          <p:cNvPr id="4" name="Picture 3214">
            <a:extLst>
              <a:ext uri="{FF2B5EF4-FFF2-40B4-BE49-F238E27FC236}">
                <a16:creationId xmlns:a16="http://schemas.microsoft.com/office/drawing/2014/main" xmlns="" id="{FB9019A5-426A-432C-A7A7-380D0DBB4B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159" y="-81951"/>
            <a:ext cx="5641675" cy="70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706BE5F-A488-4FCC-BBF6-2DEE294F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Studenternas bild – nu/nyligen </a:t>
            </a:r>
            <a:br>
              <a:rPr lang="sv-SE" sz="2000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”Vi är pusselbiten som saknas” 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21674248-506B-4950-81F6-8569BF52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730" y="2252663"/>
            <a:ext cx="3326540" cy="3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1C63A47-F2A8-43D7-A9E9-CCE72761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Programmets byggstenar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04C55E2-FD28-44F3-80A1-90618C91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48" y="2323749"/>
            <a:ext cx="6629152" cy="37684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Funktionedsättning och livsvillkor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Kunskap om samhället och välfärdsstaten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Socialpedagogiska metoder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Socialt samspel och samverkan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 Söka och skapa egen kunskap (Uppsatser, Innovation, PPU, mm)	</a:t>
            </a:r>
          </a:p>
        </p:txBody>
      </p:sp>
    </p:spTree>
    <p:extLst>
      <p:ext uri="{BB962C8B-B14F-4D97-AF65-F5344CB8AC3E}">
        <p14:creationId xmlns:p14="http://schemas.microsoft.com/office/powerpoint/2010/main" val="21179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5B48D8B-B823-43D1-8C3D-C179D4FD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Arbetsmarknaden bred, men hur bred – </a:t>
            </a:r>
            <a:r>
              <a:rPr lang="sv-SE" dirty="0">
                <a:solidFill>
                  <a:srgbClr val="FF0000"/>
                </a:solidFill>
              </a:rPr>
              <a:t>tankar då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ECE3E914-2767-4ABD-BCB0-728F1993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sv-SE" dirty="0"/>
              <a:t>Ex LSS-boenden, daglig verksamhet, skola, privata aktörer, frivilligorganisationer tex. uppgifter med pedagogiskt inslag, handledning….</a:t>
            </a:r>
          </a:p>
          <a:p>
            <a:r>
              <a:rPr lang="sv-SE" altLang="sv-SE" dirty="0"/>
              <a:t>En högskoleutbildning ger bildning och grund för även andra fält ex utredare och forskning </a:t>
            </a:r>
          </a:p>
          <a:p>
            <a:r>
              <a:rPr lang="sv-SE" altLang="sv-SE" dirty="0"/>
              <a:t>Varför inte, journalister, politiker, tjänstemän på AF-  kunskap om funktionsnedsättning behövs överallt</a:t>
            </a:r>
          </a:p>
          <a:p>
            <a:endParaRPr lang="sv-SE" altLang="sv-SE" dirty="0"/>
          </a:p>
          <a:p>
            <a:r>
              <a:rPr lang="sv-SE" altLang="sv-SE" dirty="0">
                <a:solidFill>
                  <a:schemeClr val="accent2"/>
                </a:solidFill>
              </a:rPr>
              <a:t>”Vi måste tänka brett……”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87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C65945D-250F-45BA-B56E-16AE6A91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blev det?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92100D2-C937-4B83-8441-502D0B7A3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Omsorgspedagog, Socialpedagog,  Resurspedagog	</a:t>
            </a:r>
          </a:p>
          <a:p>
            <a:r>
              <a:rPr lang="sv-SE" dirty="0"/>
              <a:t>Projektledare, Personligt ombud	</a:t>
            </a:r>
          </a:p>
          <a:p>
            <a:r>
              <a:rPr lang="sv-SE" dirty="0"/>
              <a:t>Arbetskonsulent, Verksamhetsutvecklare, Pedagogiskt ansvarig/handledare	för personal, Arbetsförmedlingen 	</a:t>
            </a:r>
          </a:p>
          <a:p>
            <a:r>
              <a:rPr lang="sv-SE" dirty="0"/>
              <a:t>Stort behov av personal, socialtjänsten o skolan, privata företag  ”Chefstjänster” ”Handläggartjänster” ”Skolans värld”</a:t>
            </a:r>
          </a:p>
          <a:p>
            <a:endParaRPr lang="sv-SE" dirty="0"/>
          </a:p>
          <a:p>
            <a:r>
              <a:rPr lang="sv-SE" dirty="0"/>
              <a:t>Magister/masterutbildningar (minst 3 studenter </a:t>
            </a:r>
            <a:r>
              <a:rPr lang="sv-SE" dirty="0" err="1"/>
              <a:t>ev</a:t>
            </a:r>
            <a:r>
              <a:rPr lang="sv-SE" dirty="0"/>
              <a:t> fler) Flera har ambitionen  	</a:t>
            </a:r>
          </a:p>
        </p:txBody>
      </p:sp>
    </p:spTree>
    <p:extLst>
      <p:ext uri="{BB962C8B-B14F-4D97-AF65-F5344CB8AC3E}">
        <p14:creationId xmlns:p14="http://schemas.microsoft.com/office/powerpoint/2010/main" val="9214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C6EB3AA-7890-447B-B67A-1B5DEE2D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Socialpedagogiskt arbete i ett individperspektiv </a:t>
            </a:r>
            <a:r>
              <a:rPr lang="sv-SE" sz="1600" dirty="0"/>
              <a:t>(ny kursplan – ej godkänd)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F9A6AD8-9026-4F54-AFD9-78B5857C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>
                <a:solidFill>
                  <a:srgbClr val="FF0000"/>
                </a:solidFill>
              </a:rPr>
              <a:t>Tema – Teoretiska grunder för pedagogik och socialpedagogik, 5 </a:t>
            </a:r>
            <a:r>
              <a:rPr lang="sv-SE" dirty="0" err="1">
                <a:solidFill>
                  <a:srgbClr val="FF0000"/>
                </a:solidFill>
              </a:rPr>
              <a:t>hp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sz="1600" i="1" dirty="0"/>
              <a:t>(Mats Högström) (</a:t>
            </a:r>
            <a:r>
              <a:rPr lang="sv-SE" sz="1600" dirty="0" err="1"/>
              <a:t>Egidus</a:t>
            </a:r>
            <a:r>
              <a:rPr lang="sv-SE" sz="1600" dirty="0"/>
              <a:t>, Cederlund &amp; Berglund, Eriksson &amp; Markström, Hermansson, Högström). Nytt pedagogiskt upplägg </a:t>
            </a:r>
          </a:p>
          <a:p>
            <a:pPr marL="0" indent="0">
              <a:buNone/>
            </a:pPr>
            <a:r>
              <a:rPr lang="sv-SE" dirty="0">
                <a:solidFill>
                  <a:srgbClr val="DB0022"/>
                </a:solidFill>
              </a:rPr>
              <a:t>2. Tema </a:t>
            </a:r>
            <a:r>
              <a:rPr lang="sv-SE" dirty="0">
                <a:solidFill>
                  <a:srgbClr val="FF0000"/>
                </a:solidFill>
              </a:rPr>
              <a:t>– Socialpedagogiska metoder, 7 </a:t>
            </a:r>
            <a:r>
              <a:rPr lang="sv-SE" sz="1600" dirty="0" err="1"/>
              <a:t>hp</a:t>
            </a:r>
            <a:r>
              <a:rPr lang="sv-SE" sz="1600" dirty="0"/>
              <a:t> Beskriva och 	tillämpa </a:t>
            </a:r>
            <a:r>
              <a:rPr lang="sv-SE" sz="1600" dirty="0" err="1"/>
              <a:t>socialped</a:t>
            </a:r>
            <a:r>
              <a:rPr lang="sv-SE" sz="1600" dirty="0"/>
              <a:t>. metoder som kan stärka brukarnas 	delaktighet och inflytande (Granska metoder i grupparbete,  	dessutom för alla problemskapande beteende, AKK och 	workshop kring metoder,  rehabilitering, återhämtning. </a:t>
            </a:r>
            <a:r>
              <a:rPr lang="sv-SE" sz="1600" i="1" dirty="0">
                <a:solidFill>
                  <a:srgbClr val="00B050"/>
                </a:solidFill>
              </a:rPr>
              <a:t>Även 	tidigare och senare under utbildningen andra metoder t.ex. 	Delaktighetsmodellen, DST </a:t>
            </a:r>
            <a:r>
              <a:rPr lang="sv-SE" sz="1600" i="1" dirty="0" err="1">
                <a:solidFill>
                  <a:srgbClr val="00B050"/>
                </a:solidFill>
              </a:rPr>
              <a:t>m.m</a:t>
            </a:r>
            <a:r>
              <a:rPr lang="sv-SE" sz="1600" i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3.   Kommunikation, samtal och möten, 3 </a:t>
            </a:r>
            <a:r>
              <a:rPr lang="sv-SE" dirty="0" err="1">
                <a:solidFill>
                  <a:srgbClr val="FF0000"/>
                </a:solidFill>
              </a:rPr>
              <a:t>hp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77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E68A7E1-DE16-41FE-9A87-1E38312F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Socialpedagogik och personer med funktionsnedsättning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7F43A55-71C1-44F6-8DF1-B2B8E3DFE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Skiljer det sig åt- från andra socialpedagogiska metoder?</a:t>
            </a:r>
          </a:p>
          <a:p>
            <a:r>
              <a:rPr lang="sv-SE" dirty="0"/>
              <a:t>Vad är socialpedagogik?  Mats Högström bred definition </a:t>
            </a:r>
          </a:p>
          <a:p>
            <a:r>
              <a:rPr lang="sv-SE" dirty="0"/>
              <a:t>Samhällets barriärer – avsaknad av tillgänglighet </a:t>
            </a:r>
          </a:p>
          <a:p>
            <a:r>
              <a:rPr lang="sv-SE" dirty="0"/>
              <a:t>Livslångt – ej behandling </a:t>
            </a:r>
          </a:p>
          <a:p>
            <a:r>
              <a:rPr lang="sv-SE" dirty="0"/>
              <a:t>Lära sig leva med, men samtidigt rätt att leva som andra</a:t>
            </a:r>
          </a:p>
          <a:p>
            <a:r>
              <a:rPr lang="sv-SE" dirty="0"/>
              <a:t>Mänskliga rättigheter</a:t>
            </a:r>
          </a:p>
          <a:p>
            <a:r>
              <a:rPr lang="sv-SE" dirty="0"/>
              <a:t>(LSS) Självbestämmande, inflytande, delaktighet, tillgänglighet, kontinuitet och helhetssyn (valfrihet o integritet) </a:t>
            </a:r>
          </a:p>
          <a:p>
            <a:r>
              <a:rPr lang="sv-SE" dirty="0" err="1"/>
              <a:t>Empowerment</a:t>
            </a:r>
            <a:r>
              <a:rPr lang="sv-SE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68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1361E15-6324-4404-ABA8-FC947A5B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799825"/>
            <a:ext cx="6480000" cy="1918208"/>
          </a:xfrm>
        </p:spPr>
        <p:txBody>
          <a:bodyPr/>
          <a:lstStyle/>
          <a:p>
            <a:r>
              <a:rPr lang="sv-SE" dirty="0"/>
              <a:t>Diskussion?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Vad är socialpedagogik inom ”fältet”, ”området” ?  </a:t>
            </a:r>
            <a:br>
              <a:rPr lang="sv-SE" dirty="0"/>
            </a:br>
            <a:r>
              <a:rPr lang="sv-SE" dirty="0"/>
              <a:t> </a:t>
            </a:r>
            <a:endParaRPr lang="sv-SE" sz="24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72CB5537-C599-4AF9-8FBC-C85749D9C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813" y="3380762"/>
            <a:ext cx="2894202" cy="2516697"/>
          </a:xfrm>
        </p:spPr>
      </p:pic>
    </p:spTree>
    <p:extLst>
      <p:ext uri="{BB962C8B-B14F-4D97-AF65-F5344CB8AC3E}">
        <p14:creationId xmlns:p14="http://schemas.microsoft.com/office/powerpoint/2010/main" val="31500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02A5FAB-D2A1-4468-B658-BD559A54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Socialpedagogiska metoder inom </a:t>
            </a:r>
            <a:br>
              <a:rPr lang="sv-SE" dirty="0"/>
            </a:br>
            <a:r>
              <a:rPr lang="sv-SE" dirty="0"/>
              <a:t>”funktionshinderområdet”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62A668D9-B10F-41B8-B9FA-CEBAE6CB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Förslag på grupparbete, om….</a:t>
            </a:r>
          </a:p>
          <a:p>
            <a:r>
              <a:rPr lang="sv-SE" dirty="0"/>
              <a:t>Nätverksarbete, kreativa/skapande metoder, självhjälpsgrupper, rollspel, aktivitetsbaserade metoder,  kommunikationsmetoder, </a:t>
            </a:r>
            <a:r>
              <a:rPr lang="sv-SE" dirty="0" err="1"/>
              <a:t>Teacch</a:t>
            </a:r>
            <a:r>
              <a:rPr lang="sv-SE" dirty="0"/>
              <a:t>, </a:t>
            </a:r>
            <a:r>
              <a:rPr lang="sv-SE" dirty="0" err="1"/>
              <a:t>Marte</a:t>
            </a:r>
            <a:r>
              <a:rPr lang="sv-SE" dirty="0"/>
              <a:t> </a:t>
            </a:r>
            <a:r>
              <a:rPr lang="sv-SE" dirty="0" err="1"/>
              <a:t>meo</a:t>
            </a:r>
            <a:r>
              <a:rPr lang="sv-SE" dirty="0"/>
              <a:t>, sociala berättelser, </a:t>
            </a:r>
            <a:r>
              <a:rPr lang="sv-SE" dirty="0" err="1"/>
              <a:t>supported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, delaktighetsmodellen,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mangement</a:t>
            </a:r>
            <a:r>
              <a:rPr lang="sv-SE" dirty="0"/>
              <a:t>, coaching, beröringsmetoder, ICF – som metod, ”teknik som metod”, återhämtning som metod.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48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1361E15-6324-4404-ABA8-FC947A5B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799824"/>
            <a:ext cx="6480000" cy="2723551"/>
          </a:xfrm>
        </p:spPr>
        <p:txBody>
          <a:bodyPr/>
          <a:lstStyle/>
          <a:p>
            <a:r>
              <a:rPr lang="sv-SE" dirty="0"/>
              <a:t>Diskussion?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2400" dirty="0"/>
              <a:t>Socialpedagogiska/pedagogiska metoder inom ”Funktionshinderområdet” </a:t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Förslag – fördelar o nackdelar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72CB5537-C599-4AF9-8FBC-C85749D9C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967991"/>
            <a:ext cx="2894202" cy="2516697"/>
          </a:xfrm>
        </p:spPr>
      </p:pic>
    </p:spTree>
    <p:extLst>
      <p:ext uri="{BB962C8B-B14F-4D97-AF65-F5344CB8AC3E}">
        <p14:creationId xmlns:p14="http://schemas.microsoft.com/office/powerpoint/2010/main" val="20092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Upplägg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noProof="0" dirty="0"/>
              <a:t>Presentation – ”</a:t>
            </a:r>
            <a:r>
              <a:rPr lang="sv-SE" dirty="0"/>
              <a:t>Jag och vi”  </a:t>
            </a:r>
            <a:endParaRPr lang="sv-SE" noProof="0" dirty="0"/>
          </a:p>
          <a:p>
            <a:r>
              <a:rPr lang="sv-SE" dirty="0"/>
              <a:t>Bakgrund till nytt program </a:t>
            </a:r>
          </a:p>
          <a:p>
            <a:r>
              <a:rPr lang="sv-SE" dirty="0"/>
              <a:t>Programmet - Socialpedagogiskt arbete inom funktionshinderområdet. Då och nu </a:t>
            </a:r>
          </a:p>
          <a:p>
            <a:r>
              <a:rPr lang="sv-SE" noProof="0" dirty="0"/>
              <a:t>Kursen - Socialpedagogiskt arbete i ett individperspektiv</a:t>
            </a:r>
          </a:p>
          <a:p>
            <a:r>
              <a:rPr lang="sv-SE" noProof="0" dirty="0"/>
              <a:t>Tolkning av socialpedagogik inom funktionshinderområdet </a:t>
            </a:r>
          </a:p>
          <a:p>
            <a:r>
              <a:rPr lang="sv-SE" dirty="0"/>
              <a:t>Andra möjligheter – diskussion </a:t>
            </a:r>
            <a:endParaRPr lang="sv-SE" noProof="0" dirty="0"/>
          </a:p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841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920x1080_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2104800" y="1899207"/>
            <a:ext cx="3305594" cy="1861927"/>
          </a:xfrm>
          <a:solidFill>
            <a:schemeClr val="bg1"/>
          </a:solidFill>
        </p:spPr>
        <p:txBody>
          <a:bodyPr wrap="square"/>
          <a:lstStyle/>
          <a:p>
            <a:r>
              <a:rPr lang="sv-SE" dirty="0">
                <a:solidFill>
                  <a:schemeClr val="tx1"/>
                </a:solidFill>
              </a:rPr>
              <a:t>Välkommen till ytterligare</a:t>
            </a:r>
            <a:endParaRPr lang="sv-SE" noProof="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3578173" y="3761134"/>
            <a:ext cx="4693795" cy="753931"/>
          </a:xfrm>
          <a:solidFill>
            <a:schemeClr val="bg1"/>
          </a:solidFill>
        </p:spPr>
        <p:txBody>
          <a:bodyPr wrap="square"/>
          <a:lstStyle/>
          <a:p>
            <a:r>
              <a:rPr lang="sv-SE" dirty="0">
                <a:solidFill>
                  <a:schemeClr val="tx1"/>
                </a:solidFill>
              </a:rPr>
              <a:t>d</a:t>
            </a:r>
            <a:r>
              <a:rPr lang="sv-SE" noProof="0" dirty="0" err="1">
                <a:solidFill>
                  <a:schemeClr val="tx1"/>
                </a:solidFill>
              </a:rPr>
              <a:t>iskussioner</a:t>
            </a:r>
            <a:endParaRPr lang="sv-SE" noProof="0" dirty="0">
              <a:solidFill>
                <a:schemeClr val="tx1"/>
              </a:solidFill>
            </a:endParaRPr>
          </a:p>
        </p:txBody>
      </p:sp>
      <p:sp>
        <p:nvSpPr>
          <p:cNvPr id="3" name="ClipArt Placeholder 2"/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061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F1793B4-D72E-4336-9832-3271C7E6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Jag och vi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FB7FEC0-AA3F-42DD-8752-380FF495D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Institutionen för socialt arbete, Malmö Universitet </a:t>
            </a:r>
          </a:p>
          <a:p>
            <a:r>
              <a:rPr lang="sv-SE" dirty="0"/>
              <a:t>Ingrid Runesson, Socionom, Lektor, Forskare i och om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Hare/</a:t>
            </a:r>
            <a:r>
              <a:rPr lang="sv-SE" dirty="0" err="1"/>
              <a:t>Fure</a:t>
            </a:r>
            <a:r>
              <a:rPr lang="sv-SE" dirty="0"/>
              <a:t> Forskar- och lärarlag (1 </a:t>
            </a:r>
            <a:r>
              <a:rPr lang="sv-SE" dirty="0" err="1"/>
              <a:t>doc</a:t>
            </a:r>
            <a:r>
              <a:rPr lang="sv-SE" dirty="0"/>
              <a:t>, 7 lektorer, 2 adjunkter, 1 doktorand + 2) </a:t>
            </a:r>
          </a:p>
          <a:p>
            <a:pPr marL="0" indent="0">
              <a:buNone/>
            </a:pPr>
            <a:r>
              <a:rPr lang="sv-SE" i="1" dirty="0"/>
              <a:t>”Forskningen är flervetenskaplig och bedrivs i gränslandet mellan närliggande och delvis överlappande områden som samhällsvetenskap, humaniora, medicin och teknik. Några centrala teman är: förändringar i välfärdsstatens organisering och professioner, civilsamhället och </a:t>
            </a:r>
            <a:r>
              <a:rPr lang="sv-SE" i="1" dirty="0" err="1"/>
              <a:t>participatorisk</a:t>
            </a:r>
            <a:r>
              <a:rPr lang="sv-SE" i="1" dirty="0"/>
              <a:t> forskning, högre utbildning och arbete, vardagens praktiker, idéer om kroppen samt </a:t>
            </a:r>
            <a:r>
              <a:rPr lang="sv-SE" i="1" dirty="0" err="1"/>
              <a:t>intersektionella</a:t>
            </a:r>
            <a:r>
              <a:rPr lang="sv-SE" i="1" dirty="0"/>
              <a:t> perspektiv.” (hemsida) 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dirty="0"/>
              <a:t>Forskare/lärare i socialt arbete/socialpedagogik (Mats Högström)   </a:t>
            </a:r>
          </a:p>
          <a:p>
            <a:pPr marL="0" indent="0">
              <a:buNone/>
            </a:pPr>
            <a:r>
              <a:rPr lang="sv-SE" dirty="0"/>
              <a:t>+ Gränsland mot sexologi, specialpedagogik, juridik, arbetsforskare, idrottsvetenskap</a:t>
            </a:r>
          </a:p>
          <a:p>
            <a:pPr marL="0" indent="0">
              <a:buNone/>
            </a:pPr>
            <a:r>
              <a:rPr lang="sv-SE" dirty="0"/>
              <a:t>+ Andra lärosäten – teknik, etnologi, sociologi, vårdvetenskap,  </a:t>
            </a:r>
          </a:p>
        </p:txBody>
      </p:sp>
    </p:spTree>
    <p:extLst>
      <p:ext uri="{BB962C8B-B14F-4D97-AF65-F5344CB8AC3E}">
        <p14:creationId xmlns:p14="http://schemas.microsoft.com/office/powerpoint/2010/main" val="922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5AE0BAE-01A9-4C88-9C8A-F7662416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1C16ACDE-6721-43A8-B723-C6CEB9F9B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altLang="sv-SE" dirty="0"/>
              <a:t>Inom verksamheter som ger service, vård och omsorg fanns oftast personal med olika kompetens – men efterfrågades fler med högskolekompetens . Socialstyrelsen kompetens-beskrivning (2006) behov av bl.a. kompetens inom socialpedagogik (2012) </a:t>
            </a:r>
            <a:r>
              <a:rPr lang="sv-SE" altLang="sv-SE" i="1" dirty="0"/>
              <a:t>(utbildningen omnämnd). </a:t>
            </a:r>
            <a:r>
              <a:rPr lang="sv-SE" altLang="sv-SE" dirty="0"/>
              <a:t>Frivillig org.</a:t>
            </a:r>
          </a:p>
          <a:p>
            <a:r>
              <a:rPr lang="sv-SE" altLang="sv-SE" i="1" dirty="0"/>
              <a:t>Senare utveckling av kompetensbeskrivningar o titlar </a:t>
            </a:r>
          </a:p>
          <a:p>
            <a:pPr marL="0" indent="0">
              <a:buNone/>
            </a:pPr>
            <a:endParaRPr lang="sv-SE" altLang="sv-SE" dirty="0"/>
          </a:p>
          <a:p>
            <a:r>
              <a:rPr lang="sv-SE" altLang="sv-SE" dirty="0"/>
              <a:t>Socialpedagoger med högskoleutbildning t.ex. Danmark, Norge, Island, Finland, Holland, Italien, Frankrike (det vet ni bättre än jag) inom funktionshinderområdet </a:t>
            </a:r>
          </a:p>
          <a:p>
            <a:r>
              <a:rPr lang="sv-SE" altLang="sv-SE" dirty="0"/>
              <a:t>Grogrund för tankar om ”Ny” högskoleutbildning på grundnivå. Malmö/Örebro,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47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EF19DBC-435D-4811-A963-653832DD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 Malmö - Två ben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1. Handikapp- och rehabiliterings-vetenskap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A605FCDB-F959-4166-B193-94962E68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altLang="sv-SE" dirty="0"/>
              <a:t>Eldsjälar  - besjälade av kunskapsbehov inom fältet </a:t>
            </a:r>
          </a:p>
          <a:p>
            <a:r>
              <a:rPr lang="sv-SE" altLang="sv-SE" dirty="0"/>
              <a:t>Kompetensutveckling för människor som arbetar inom funktionshinderområdet som t.ex. försäkringskassor, kommuner, landsting, privata vårdgivare, skolor, frivilligorganisationer  </a:t>
            </a:r>
            <a:endParaRPr lang="sv-SE" altLang="sv-SE" i="1" dirty="0"/>
          </a:p>
          <a:p>
            <a:r>
              <a:rPr lang="sv-SE" altLang="sv-SE" dirty="0"/>
              <a:t>Grundutbildning eller komplement till professionsutbildningar – examensrätt sedan 2003 </a:t>
            </a:r>
          </a:p>
          <a:p>
            <a:r>
              <a:rPr lang="sv-SE" altLang="sv-SE" dirty="0"/>
              <a:t>Bidra till kunskapsutveckling – forskning – forskargrupp</a:t>
            </a:r>
          </a:p>
          <a:p>
            <a:r>
              <a:rPr lang="sv-SE" altLang="sv-SE" dirty="0"/>
              <a:t>Nära samarbete med verksamheter och brukare </a:t>
            </a:r>
          </a:p>
          <a:p>
            <a:r>
              <a:rPr lang="sv-SE" altLang="sv-SE" dirty="0"/>
              <a:t>Utvecklat inom socialt arbete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4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572597F-25ED-43B5-ACBF-12ADE1C4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Handikapp- och rehabiliteringsvetenskap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C0B45D5F-80EF-473C-8753-1C34D9583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sv-SE" dirty="0"/>
              <a:t>Mångvetenskapligt ämne med samhällsvetenskap som bas, innefattande även medicinska och tekniska perspektiv. Utvecklat inom socialt arbete.</a:t>
            </a:r>
          </a:p>
          <a:p>
            <a:r>
              <a:rPr lang="sv-SE" altLang="sv-SE" dirty="0"/>
              <a:t>Brett perspektiv på funktionsnedsättning/hinder och rehabilitering. Utgångspunkt i ett biopsykosocialt synsätt.</a:t>
            </a:r>
          </a:p>
          <a:p>
            <a:r>
              <a:rPr lang="sv-SE" altLang="sv-SE" dirty="0"/>
              <a:t>Huvudområde – </a:t>
            </a:r>
            <a:r>
              <a:rPr lang="sv-SE" altLang="sv-SE"/>
              <a:t>examensarbete 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503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A0BE89D-AAC5-4C43-986F-28ACF4C5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Malmö - Två ben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2. Socialt arbete/socialpedagogik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C708CF0-E543-4CAA-B99E-94172DE8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altLang="sv-SE" dirty="0"/>
              <a:t>Kunskapsbärare i socialt arbete </a:t>
            </a:r>
          </a:p>
          <a:p>
            <a:pPr marL="0" indent="0">
              <a:buFontTx/>
              <a:buNone/>
            </a:pPr>
            <a:endParaRPr lang="sv-SE" alt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altLang="sv-SE" dirty="0"/>
              <a:t> Olika tidigare utbildningar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dirty="0"/>
              <a:t>Social omsorg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dirty="0"/>
              <a:t> Socionomutbildningen med inriktning funktionshinder och åldrande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altLang="sv-SE" dirty="0"/>
              <a:t>  Socialpedagogik /</a:t>
            </a:r>
            <a:r>
              <a:rPr lang="sv-SE" altLang="sv-SE" dirty="0" err="1"/>
              <a:t>äldrepedagogik</a:t>
            </a:r>
            <a:r>
              <a:rPr lang="sv-SE" altLang="sv-SE" dirty="0"/>
              <a:t> </a:t>
            </a:r>
          </a:p>
          <a:p>
            <a:pPr marL="0" indent="0"/>
            <a:endParaRPr lang="sv-SE" alt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altLang="sv-SE" dirty="0"/>
              <a:t>Forskning inom socialt arbete/socialpedagogik/pedagogik </a:t>
            </a:r>
          </a:p>
          <a:p>
            <a:pPr marL="0" indent="0">
              <a:buNone/>
            </a:pPr>
            <a:r>
              <a:rPr lang="sv-SE" altLang="sv-SE" dirty="0"/>
              <a:t>Hallstedt/Högström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7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475F069-9016-42C1-B919-F6DCBD54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 program- då och nu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482325FA-A240-402A-AE76-EF74D79C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v-SE" dirty="0"/>
              <a:t>Socialpedagogiskt program inom funktionshinderområdet</a:t>
            </a:r>
          </a:p>
          <a:p>
            <a:pPr>
              <a:defRPr/>
            </a:pPr>
            <a:r>
              <a:rPr lang="sv-SE" dirty="0"/>
              <a:t>Start ht 2012 – 3 år  </a:t>
            </a:r>
            <a:r>
              <a:rPr lang="sv-SE" i="1" dirty="0">
                <a:solidFill>
                  <a:srgbClr val="00B050"/>
                </a:solidFill>
              </a:rPr>
              <a:t>(Första studenterna examen 2015- snart 4 kullar)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v-SE" dirty="0"/>
              <a:t>Då - Mål 90 studenter – kvar i systemet-  </a:t>
            </a:r>
            <a:r>
              <a:rPr lang="sv-SE" i="1" dirty="0">
                <a:solidFill>
                  <a:srgbClr val="00B050"/>
                </a:solidFill>
              </a:rPr>
              <a:t>Är ca 110-120, </a:t>
            </a:r>
          </a:p>
          <a:p>
            <a:pPr marL="0" indent="0">
              <a:buFontTx/>
              <a:buNone/>
              <a:defRPr/>
            </a:pPr>
            <a:r>
              <a:rPr lang="sv-SE" i="1" dirty="0">
                <a:solidFill>
                  <a:srgbClr val="00B050"/>
                </a:solidFill>
              </a:rPr>
              <a:t> men examensarbetena är en svårighet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v-SE" dirty="0"/>
              <a:t> Antagning en gång per år  </a:t>
            </a:r>
            <a:r>
              <a:rPr lang="sv-SE" i="1" dirty="0">
                <a:solidFill>
                  <a:srgbClr val="00B050"/>
                </a:solidFill>
              </a:rPr>
              <a:t>(inte lika stort söktryck som önskat) </a:t>
            </a:r>
          </a:p>
          <a:p>
            <a:pPr>
              <a:defRPr/>
            </a:pPr>
            <a:endParaRPr lang="sv-SE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v-SE" dirty="0"/>
              <a:t>På sikt - visa kurser – som fristående – </a:t>
            </a:r>
            <a:r>
              <a:rPr lang="sv-SE" i="1" dirty="0">
                <a:solidFill>
                  <a:srgbClr val="00B050"/>
                </a:solidFill>
              </a:rPr>
              <a:t>Minskning av studentuppdrag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40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6B31B7D-A192-43A6-A816-2B953D0E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Utgångspunkt då och nu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49C79542-E708-417B-A965-CEC2E87A4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Mötet mellan brukare och personal i fokus, utifrån frågor om makt, delaktighet, inflytande, mänskliga rättigheter och social rättvisa. Vilket innebär exempelvis förståelse för samhälleliga barriärer </a:t>
            </a:r>
          </a:p>
          <a:p>
            <a:endParaRPr lang="sv-SE" altLang="sv-SE" dirty="0"/>
          </a:p>
          <a:p>
            <a:r>
              <a:rPr lang="sv-SE" altLang="sv-SE" dirty="0"/>
              <a:t>Nära kontakt med verksamheter och personer med egna erfarenheter/brukare, mentor, verksamhetsförlagd utbildning </a:t>
            </a:r>
            <a:endParaRPr lang="en-US" alt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20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MAU — Svenska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cialpedagogik - Trollhättan 14.04.18" id="{AF56C303-ED2D-4BB8-A460-3532428925F4}" vid="{4515E956-2B69-4424-8E68-D58CFAF133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Socialpedagogik - Trollhättan 14.04.18</Template>
  <TotalTime>210</TotalTime>
  <Words>873</Words>
  <Application>Microsoft Office PowerPoint</Application>
  <PresentationFormat>Bildspel på skärmen (4:3)</PresentationFormat>
  <Paragraphs>106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MAU — Svenska</vt:lpstr>
      <vt:lpstr>Socialpedagogik – metoder inom funktions-hinderområdet.  En tolkning och andra möjligheter? </vt:lpstr>
      <vt:lpstr>Upplägg</vt:lpstr>
      <vt:lpstr>Jag och vi </vt:lpstr>
      <vt:lpstr>Bakgrund</vt:lpstr>
      <vt:lpstr> Malmö - Två ben  1. Handikapp- och rehabiliterings-vetenskap </vt:lpstr>
      <vt:lpstr>Handikapp- och rehabiliteringsvetenskap </vt:lpstr>
      <vt:lpstr>Malmö - Två ben  2. Socialt arbete/socialpedagogik</vt:lpstr>
      <vt:lpstr>Nytt program- då och nu</vt:lpstr>
      <vt:lpstr>Utgångspunkt då och nu </vt:lpstr>
      <vt:lpstr>Universitetets bild - nu</vt:lpstr>
      <vt:lpstr>Studenternas bild – nu/nyligen   ”Vi är pusselbiten som saknas”  </vt:lpstr>
      <vt:lpstr>Programmets byggstenar </vt:lpstr>
      <vt:lpstr>Arbetsmarknaden bred, men hur bred – tankar då </vt:lpstr>
      <vt:lpstr>Hur blev det? </vt:lpstr>
      <vt:lpstr>Socialpedagogiskt arbete i ett individperspektiv (ny kursplan – ej godkänd) </vt:lpstr>
      <vt:lpstr>Socialpedagogik och personer med funktionsnedsättning </vt:lpstr>
      <vt:lpstr>Diskussion?  Vad är socialpedagogik inom ”fältet”, ”området” ?    </vt:lpstr>
      <vt:lpstr>Socialpedagogiska metoder inom  ”funktionshinderområdet” </vt:lpstr>
      <vt:lpstr>Diskussion?  Socialpedagogiska/pedagogiska metoder inom ”Funktionshinderområdet”   Förslag – fördelar o nackdelar 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Socialpedagogik – metoder inom funktions-hinderområdet.  En tolkning och andra möjligheter?</dc:title>
  <dc:creator>Anders</dc:creator>
  <cp:lastModifiedBy>Magnus Broström</cp:lastModifiedBy>
  <cp:revision>28</cp:revision>
  <cp:lastPrinted>2018-04-18T12:41:06Z</cp:lastPrinted>
  <dcterms:created xsi:type="dcterms:W3CDTF">2018-04-18T08:57:38Z</dcterms:created>
  <dcterms:modified xsi:type="dcterms:W3CDTF">2018-06-03T09:52:47Z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